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5184" userDrawn="1">
          <p15:clr>
            <a:srgbClr val="A4A3A4"/>
          </p15:clr>
        </p15:guide>
        <p15:guide id="3" orient="horz" pos="8088" userDrawn="1">
          <p15:clr>
            <a:srgbClr val="A4A3A4"/>
          </p15:clr>
        </p15:guide>
        <p15:guide id="4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B92"/>
    <a:srgbClr val="A0A7FF"/>
    <a:srgbClr val="C00E74"/>
    <a:srgbClr val="800000"/>
    <a:srgbClr val="FE759F"/>
    <a:srgbClr val="FF97D8"/>
    <a:srgbClr val="6D60FF"/>
    <a:srgbClr val="3E0A44"/>
    <a:srgbClr val="0F0117"/>
    <a:srgbClr val="B59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1" autoAdjust="0"/>
    <p:restoredTop sz="94663" autoAdjust="0"/>
  </p:normalViewPr>
  <p:slideViewPr>
    <p:cSldViewPr snapToGrid="0">
      <p:cViewPr varScale="1">
        <p:scale>
          <a:sx n="48" d="100"/>
          <a:sy n="48" d="100"/>
        </p:scale>
        <p:origin x="3258" y="36"/>
      </p:cViewPr>
      <p:guideLst>
        <p:guide orient="horz" pos="5184"/>
        <p:guide orient="horz" pos="808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243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6AFF2C-BFD5-4C72-BF88-867E1F7C3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882E8-9D14-476F-A103-F3C2BEB4D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05A9F-1D03-489A-BF16-158435278282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D6EDB-C54F-4718-A88D-FD0BF9DB60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31504-80CF-4FCC-B36E-009194B30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F2526-0E67-42FB-A917-02DC9452C3E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4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1EE1-CCD7-46AC-901B-DAB7557066B5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B9EBA-A947-4C0A-A06C-4843D2528F0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0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 Post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C7F270-7B4D-4219-B052-6B9A2B80125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0058400" cy="15544800"/>
          </a:xfr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51460" marR="0" lvl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AB1DC-7505-4706-8DE8-353207948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8836" y="2331843"/>
            <a:ext cx="7589520" cy="521208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51460" lvl="0" indent="-25146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05A7A-508C-46B5-9A40-51AD0FBEA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" y="3108959"/>
            <a:ext cx="9182100" cy="3465576"/>
          </a:xfrm>
        </p:spPr>
        <p:txBody>
          <a:bodyPr/>
          <a:lstStyle>
            <a:lvl1pPr>
              <a:lnSpc>
                <a:spcPct val="80000"/>
              </a:lnSpc>
              <a:defRPr sz="16000" b="1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FD864-715D-43F4-96D3-D7977F78E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75225" y="8172450"/>
            <a:ext cx="4664075" cy="3105150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28F5B-47BC-4B9D-BC2F-4BA023113B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5225" y="12839700"/>
            <a:ext cx="4664076" cy="2156454"/>
          </a:xfrm>
        </p:spPr>
        <p:txBody>
          <a:bodyPr>
            <a:norm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999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8">
          <p15:clr>
            <a:srgbClr val="FBAE40"/>
          </p15:clr>
        </p15:guide>
        <p15:guide id="4" orient="horz" pos="15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 Post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C7F270-7B4D-4219-B052-6B9A2B80125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0058400" cy="155448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DB98F34-B395-4068-890C-2A8A767C50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8836" y="2331843"/>
            <a:ext cx="7589520" cy="521208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51460" lvl="0" indent="-25146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12B5E24-8D11-46ED-95CD-50CFC4749E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803" y="8172450"/>
            <a:ext cx="4664075" cy="3105150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895316-0308-4433-9751-AC2D93D894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1803" y="12839700"/>
            <a:ext cx="4664076" cy="215645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34CC03-42E1-45E9-95B2-10A08CBE3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896" y="3127247"/>
            <a:ext cx="9182100" cy="3465576"/>
          </a:xfrm>
        </p:spPr>
        <p:txBody>
          <a:bodyPr/>
          <a:lstStyle>
            <a:lvl1pPr>
              <a:lnSpc>
                <a:spcPct val="80000"/>
              </a:lnSpc>
              <a:defRPr sz="16000" b="1" cap="all" baseline="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13061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8" userDrawn="1">
          <p15:clr>
            <a:srgbClr val="FBAE40"/>
          </p15:clr>
        </p15:guide>
        <p15:guide id="4" orient="horz" pos="15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7620"/>
            <a:ext cx="9182100" cy="3004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15400"/>
            <a:ext cx="9182100" cy="5801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38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7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bg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bg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bg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92">
          <p15:clr>
            <a:srgbClr val="F26B43"/>
          </p15:clr>
        </p15:guide>
        <p15:guide id="2" pos="288">
          <p15:clr>
            <a:srgbClr val="F26B43"/>
          </p15:clr>
        </p15:guide>
        <p15:guide id="3" pos="60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6000"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EDE4959-1AC6-6A6B-3B6C-723031F7D5BB}"/>
              </a:ext>
            </a:extLst>
          </p:cNvPr>
          <p:cNvSpPr/>
          <p:nvPr/>
        </p:nvSpPr>
        <p:spPr>
          <a:xfrm>
            <a:off x="0" y="8982716"/>
            <a:ext cx="10058400" cy="6620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263670-FA79-4C46-84F8-1D8B4142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24" y="1426527"/>
            <a:ext cx="9790376" cy="3466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chemeClr val="tx1"/>
                </a:solidFill>
              </a:rPr>
              <a:t>Financial education</a:t>
            </a:r>
            <a:br>
              <a:rPr lang="en-US" sz="96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Why, what works, what doesn’t and </a:t>
            </a:r>
            <a:r>
              <a:rPr lang="en-US" sz="5000">
                <a:solidFill>
                  <a:schemeClr val="tx1"/>
                </a:solidFill>
              </a:rPr>
              <a:t>for whom</a:t>
            </a:r>
            <a:br>
              <a:rPr lang="en-US" sz="50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Workshop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F0C0E73-C6DB-42A7-A9FA-628272E70F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259" y="9442148"/>
            <a:ext cx="10058400" cy="310515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it-IT" sz="2400" dirty="0">
                <a:solidFill>
                  <a:schemeClr val="tx1"/>
                </a:solidFill>
              </a:rPr>
              <a:t>June 12-13, 2025, </a:t>
            </a:r>
            <a:r>
              <a:rPr lang="it-IT" sz="2400" dirty="0" err="1">
                <a:solidFill>
                  <a:schemeClr val="tx1"/>
                </a:solidFill>
              </a:rPr>
              <a:t>QFinLab</a:t>
            </a:r>
            <a:r>
              <a:rPr lang="it-IT" sz="2400" dirty="0">
                <a:solidFill>
                  <a:schemeClr val="tx1"/>
                </a:solidFill>
              </a:rPr>
              <a:t>-Politecnico di Milano &amp; Bank of </a:t>
            </a:r>
            <a:r>
              <a:rPr lang="it-IT" sz="2400" dirty="0" err="1">
                <a:solidFill>
                  <a:schemeClr val="tx1"/>
                </a:solidFill>
              </a:rPr>
              <a:t>Italy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</a:p>
          <a:p>
            <a:r>
              <a:rPr lang="it-IT" sz="2400" dirty="0">
                <a:solidFill>
                  <a:schemeClr val="tx1"/>
                </a:solidFill>
              </a:rPr>
              <a:t>Politecnico di Milano, </a:t>
            </a:r>
            <a:r>
              <a:rPr lang="en-US" sz="2400" dirty="0">
                <a:solidFill>
                  <a:schemeClr val="tx1"/>
                </a:solidFill>
              </a:rPr>
              <a:t>Department of Mathematics, Sala Consiglio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DAC38FC-74DE-463B-9E34-7B9A5B96FB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5252" y="10695509"/>
            <a:ext cx="10043160" cy="2156454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1"/>
                </a:solidFill>
              </a:rPr>
              <a:t>Scientific Committee:</a:t>
            </a:r>
          </a:p>
          <a:p>
            <a:r>
              <a:rPr lang="it-IT" b="0" i="0" dirty="0">
                <a:solidFill>
                  <a:schemeClr val="tx1"/>
                </a:solidFill>
                <a:effectLst/>
                <a:latin typeface="Raleway" pitchFamily="2" charset="0"/>
              </a:rPr>
              <a:t>Emilio Barucci and Daniela Marconi (</a:t>
            </a:r>
            <a:r>
              <a:rPr lang="it-IT" b="0" i="0" dirty="0" err="1">
                <a:solidFill>
                  <a:schemeClr val="tx1"/>
                </a:solidFill>
                <a:effectLst/>
                <a:latin typeface="Raleway" pitchFamily="2" charset="0"/>
              </a:rPr>
              <a:t>chair</a:t>
            </a:r>
            <a:r>
              <a:rPr lang="it-IT" b="0" i="0" dirty="0">
                <a:solidFill>
                  <a:schemeClr val="tx1"/>
                </a:solidFill>
                <a:effectLst/>
                <a:latin typeface="Raleway" pitchFamily="2" charset="0"/>
              </a:rPr>
              <a:t>), Riccardo De Bonis, Germana Giombini, Anna Lo Prete, Donato Masciandaro, Monica Paiella, Giovanna Paladino.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3D053A15-62A2-86CC-1491-8EF52C55650D}"/>
              </a:ext>
            </a:extLst>
          </p:cNvPr>
          <p:cNvSpPr txBox="1">
            <a:spLocks/>
          </p:cNvSpPr>
          <p:nvPr/>
        </p:nvSpPr>
        <p:spPr>
          <a:xfrm>
            <a:off x="165252" y="11885604"/>
            <a:ext cx="10091153" cy="1221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500" b="1" dirty="0" err="1">
                <a:solidFill>
                  <a:schemeClr val="tx1"/>
                </a:solidFill>
              </a:rPr>
              <a:t>Organizing</a:t>
            </a:r>
            <a:r>
              <a:rPr lang="it-IT" sz="2500" b="1" dirty="0">
                <a:solidFill>
                  <a:schemeClr val="tx1"/>
                </a:solidFill>
              </a:rPr>
              <a:t> Committee:</a:t>
            </a:r>
          </a:p>
          <a:p>
            <a:r>
              <a:rPr lang="it-IT" dirty="0">
                <a:solidFill>
                  <a:schemeClr val="tx1"/>
                </a:solidFill>
                <a:latin typeface="Raleway" pitchFamily="2" charset="0"/>
              </a:rPr>
              <a:t>Emilio Barucci, Michele Azzone, Domenico Bulgarini, Daniela Marconi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5" name="Immagine 4" descr="Immagine che contiene testo, Carattere, logo, schermata&#10;&#10;Il contenuto generato dall'IA potrebbe non essere corretto.">
            <a:extLst>
              <a:ext uri="{FF2B5EF4-FFF2-40B4-BE49-F238E27FC236}">
                <a16:creationId xmlns:a16="http://schemas.microsoft.com/office/drawing/2014/main" id="{58823A88-AFAE-76FA-869F-9305D20FD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24" y="13818765"/>
            <a:ext cx="2401824" cy="1377696"/>
          </a:xfrm>
          <a:prstGeom prst="rect">
            <a:avLst/>
          </a:prstGeom>
        </p:spPr>
      </p:pic>
      <p:pic>
        <p:nvPicPr>
          <p:cNvPr id="8" name="Immagine 7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380F8173-D0AD-4452-2E4B-3761459A1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217" y="13473781"/>
            <a:ext cx="1730121" cy="2027053"/>
          </a:xfrm>
          <a:prstGeom prst="rect">
            <a:avLst/>
          </a:prstGeom>
        </p:spPr>
      </p:pic>
      <p:pic>
        <p:nvPicPr>
          <p:cNvPr id="12" name="Immagine 11" descr="Immagine che contiene testo, Carattere, design, tipografia&#10;&#10;Il contenuto generato dall'IA potrebbe non essere corretto.">
            <a:extLst>
              <a:ext uri="{FF2B5EF4-FFF2-40B4-BE49-F238E27FC236}">
                <a16:creationId xmlns:a16="http://schemas.microsoft.com/office/drawing/2014/main" id="{C05292BA-CB47-4ADF-2C3E-62172A998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919" y="14035053"/>
            <a:ext cx="3883827" cy="90450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A6B7ABD-FF08-441D-BEEB-C60EAB293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024" y="344280"/>
            <a:ext cx="5180276" cy="87726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C5B5D7-4917-4F29-91B1-3465401DD1D1}"/>
              </a:ext>
            </a:extLst>
          </p:cNvPr>
          <p:cNvSpPr txBox="1"/>
          <p:nvPr/>
        </p:nvSpPr>
        <p:spPr>
          <a:xfrm>
            <a:off x="2717584" y="13002309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https://www.mate.polimi.it/events/Edufin25/</a:t>
            </a:r>
          </a:p>
        </p:txBody>
      </p:sp>
    </p:spTree>
    <p:extLst>
      <p:ext uri="{BB962C8B-B14F-4D97-AF65-F5344CB8AC3E}">
        <p14:creationId xmlns:p14="http://schemas.microsoft.com/office/powerpoint/2010/main" val="197069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C00E74"/>
      </a:accent3>
      <a:accent4>
        <a:srgbClr val="034A90"/>
      </a:accent4>
      <a:accent5>
        <a:srgbClr val="023160"/>
      </a:accent5>
      <a:accent6>
        <a:srgbClr val="323F4F"/>
      </a:accent6>
      <a:hlink>
        <a:srgbClr val="FFC000"/>
      </a:hlink>
      <a:folHlink>
        <a:srgbClr val="FFC000"/>
      </a:folHlink>
    </a:clrScheme>
    <a:fontScheme name="Custom 65">
      <a:majorFont>
        <a:latin typeface="Walbaum Display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751231_win32_fixed" id="{ED9359A7-8861-40D6-94E0-E7DF2E3601B3}" vid="{C3205ABD-E728-4D43-AF8A-04F11241B0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B60B2D-5FBE-4E97-A751-15B57EC28FD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BBDD9C3-708E-4E8E-8FDA-AACD6C8F4E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5D6D5-2A21-4A69-9BA3-466B69E35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96</Words>
  <Application>Microsoft Office PowerPoint</Application>
  <PresentationFormat>Personalizzato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Calibri</vt:lpstr>
      <vt:lpstr>Raleway</vt:lpstr>
      <vt:lpstr>Walbaum Display SemiBold</vt:lpstr>
      <vt:lpstr>Office Theme 2</vt:lpstr>
      <vt:lpstr>Financial education Why, what works, what doesn’t and for whom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education Why, what works, what doesn’t and for whom Workshop</dc:title>
  <dc:creator>michele Azzone</dc:creator>
  <cp:lastModifiedBy>Francesco Marchese</cp:lastModifiedBy>
  <cp:revision>6</cp:revision>
  <dcterms:created xsi:type="dcterms:W3CDTF">2022-07-04T03:57:35Z</dcterms:created>
  <dcterms:modified xsi:type="dcterms:W3CDTF">2025-05-12T09:48:16Z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