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30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74322-CE96-44D5-B6BA-E0DBC16C7FFC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5CF1-8135-45BC-8DF5-0F868613F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625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74322-CE96-44D5-B6BA-E0DBC16C7FFC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5CF1-8135-45BC-8DF5-0F868613F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222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74322-CE96-44D5-B6BA-E0DBC16C7FFC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5CF1-8135-45BC-8DF5-0F868613F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279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74322-CE96-44D5-B6BA-E0DBC16C7FFC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5CF1-8135-45BC-8DF5-0F868613F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08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74322-CE96-44D5-B6BA-E0DBC16C7FFC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5CF1-8135-45BC-8DF5-0F868613F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106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74322-CE96-44D5-B6BA-E0DBC16C7FFC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5CF1-8135-45BC-8DF5-0F868613F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341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74322-CE96-44D5-B6BA-E0DBC16C7FFC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5CF1-8135-45BC-8DF5-0F868613F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667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74322-CE96-44D5-B6BA-E0DBC16C7FFC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5CF1-8135-45BC-8DF5-0F868613F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456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74322-CE96-44D5-B6BA-E0DBC16C7FFC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5CF1-8135-45BC-8DF5-0F868613F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578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74322-CE96-44D5-B6BA-E0DBC16C7FFC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5CF1-8135-45BC-8DF5-0F868613F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141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74322-CE96-44D5-B6BA-E0DBC16C7FFC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C5CF1-8135-45BC-8DF5-0F868613F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670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74322-CE96-44D5-B6BA-E0DBC16C7FFC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C5CF1-8135-45BC-8DF5-0F868613F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71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6689"/>
            <a:ext cx="7772400" cy="1182511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VISA INFO: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838200"/>
            <a:ext cx="8610600" cy="57150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9000"/>
              </a:lnSpc>
              <a:spcBef>
                <a:spcPts val="0"/>
              </a:spcBef>
              <a:spcAft>
                <a:spcPts val="600"/>
              </a:spcAft>
            </a:pPr>
            <a:endParaRPr lang="en-US" sz="3900" kern="1400" dirty="0">
              <a:solidFill>
                <a:srgbClr val="000000"/>
              </a:solidFill>
            </a:endParaRPr>
          </a:p>
          <a:p>
            <a:pPr>
              <a:lnSpc>
                <a:spcPct val="8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900" u="sng" kern="1400" dirty="0">
                <a:solidFill>
                  <a:srgbClr val="000000"/>
                </a:solidFill>
              </a:rPr>
              <a:t>For appointments</a:t>
            </a:r>
            <a:r>
              <a:rPr lang="en-US" sz="3900" kern="1400" dirty="0">
                <a:solidFill>
                  <a:srgbClr val="000000"/>
                </a:solidFill>
              </a:rPr>
              <a:t>: </a:t>
            </a:r>
          </a:p>
          <a:p>
            <a:pPr>
              <a:lnSpc>
                <a:spcPct val="8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900" kern="1400" dirty="0">
                <a:solidFill>
                  <a:srgbClr val="000000"/>
                </a:solidFill>
              </a:rPr>
              <a:t>https://usvisa-info.com</a:t>
            </a:r>
          </a:p>
          <a:p>
            <a:pPr>
              <a:lnSpc>
                <a:spcPct val="89000"/>
              </a:lnSpc>
              <a:spcBef>
                <a:spcPts val="0"/>
              </a:spcBef>
              <a:spcAft>
                <a:spcPts val="600"/>
              </a:spcAft>
            </a:pPr>
            <a:endParaRPr lang="en-US" sz="3900" kern="1400" dirty="0">
              <a:solidFill>
                <a:srgbClr val="000000"/>
              </a:solidFill>
            </a:endParaRPr>
          </a:p>
          <a:p>
            <a:pPr>
              <a:lnSpc>
                <a:spcPct val="8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900" u="sng" kern="1400" dirty="0">
                <a:solidFill>
                  <a:srgbClr val="000000"/>
                </a:solidFill>
              </a:rPr>
              <a:t>Online application</a:t>
            </a:r>
            <a:r>
              <a:rPr lang="en-US" sz="3900" kern="1400" dirty="0">
                <a:solidFill>
                  <a:srgbClr val="000000"/>
                </a:solidFill>
              </a:rPr>
              <a:t>: https://ceac.state.gov/genniv</a:t>
            </a:r>
          </a:p>
          <a:p>
            <a:pPr>
              <a:lnSpc>
                <a:spcPct val="89000"/>
              </a:lnSpc>
              <a:spcBef>
                <a:spcPts val="0"/>
              </a:spcBef>
              <a:spcAft>
                <a:spcPts val="600"/>
              </a:spcAft>
            </a:pPr>
            <a:endParaRPr lang="en-US" sz="3900" kern="1400" dirty="0">
              <a:solidFill>
                <a:srgbClr val="000000"/>
              </a:solidFill>
            </a:endParaRPr>
          </a:p>
          <a:p>
            <a:pPr>
              <a:lnSpc>
                <a:spcPct val="8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900" u="sng" kern="1400" dirty="0">
                <a:solidFill>
                  <a:srgbClr val="000000"/>
                </a:solidFill>
              </a:rPr>
              <a:t>Free info at</a:t>
            </a:r>
            <a:r>
              <a:rPr lang="en-US" sz="3900" kern="1400" dirty="0">
                <a:solidFill>
                  <a:srgbClr val="000000"/>
                </a:solidFill>
              </a:rPr>
              <a:t>:</a:t>
            </a:r>
          </a:p>
          <a:p>
            <a:pPr>
              <a:lnSpc>
                <a:spcPct val="8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900" kern="1400" dirty="0">
                <a:solidFill>
                  <a:srgbClr val="000000"/>
                </a:solidFill>
              </a:rPr>
              <a:t> https://it.usembassy.gov/visas/</a:t>
            </a:r>
          </a:p>
          <a:p>
            <a:pPr>
              <a:lnSpc>
                <a:spcPct val="16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900" kern="1400" dirty="0">
                <a:solidFill>
                  <a:srgbClr val="000000"/>
                </a:solidFill>
              </a:rPr>
              <a:t>https://travel.state.gov</a:t>
            </a:r>
          </a:p>
          <a:p>
            <a:pPr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4800" kern="1400" dirty="0">
                <a:solidFill>
                  <a:srgbClr val="000000"/>
                </a:solidFill>
              </a:rPr>
              <a:t> </a:t>
            </a:r>
          </a:p>
          <a:p>
            <a:pPr lvl="0" algn="l">
              <a:spcBef>
                <a:spcPts val="0"/>
              </a:spcBef>
            </a:pPr>
            <a:endParaRPr lang="en-US" sz="4000" dirty="0">
              <a:solidFill>
                <a:schemeClr val="tx1"/>
              </a:solidFill>
              <a:latin typeface="Helvetica" panose="020B0604020202020204" pitchFamily="2" charset="0"/>
            </a:endParaRPr>
          </a:p>
          <a:p>
            <a:pPr lvl="0" algn="l">
              <a:spcBef>
                <a:spcPts val="0"/>
              </a:spcBef>
            </a:pPr>
            <a:endParaRPr lang="en-US" sz="4000" dirty="0">
              <a:solidFill>
                <a:schemeClr val="tx1"/>
              </a:solidFill>
              <a:latin typeface="Helvetica" panose="020B0604020202020204" pitchFamily="2" charset="0"/>
            </a:endParaRPr>
          </a:p>
          <a:p>
            <a:endParaRPr lang="en-US" dirty="0">
              <a:latin typeface="Helvetica" panose="020B0604020202020204" pitchFamily="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865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46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Helvetica</vt:lpstr>
      <vt:lpstr>Office Theme</vt:lpstr>
      <vt:lpstr>VISA INFO:</vt:lpstr>
    </vt:vector>
  </TitlesOfParts>
  <Company>U S Department of State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VISA INFO:</dc:title>
  <dc:creator>Luvibudulu, Bila L</dc:creator>
  <cp:lastModifiedBy>Luvibudulu, Bila L (Milan)</cp:lastModifiedBy>
  <cp:revision>3</cp:revision>
  <dcterms:created xsi:type="dcterms:W3CDTF">2019-04-26T08:53:48Z</dcterms:created>
  <dcterms:modified xsi:type="dcterms:W3CDTF">2019-12-12T13:59:02Z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665d9ee-429a-4d5f-97cc-cfb56e044a6e_Enabled">
    <vt:lpwstr>True</vt:lpwstr>
  </property>
  <property fmtid="{D5CDD505-2E9C-101B-9397-08002B2CF9AE}" pid="3" name="MSIP_Label_1665d9ee-429a-4d5f-97cc-cfb56e044a6e_SiteId">
    <vt:lpwstr>66cf5074-5afe-48d1-a691-a12b2121f44b</vt:lpwstr>
  </property>
  <property fmtid="{D5CDD505-2E9C-101B-9397-08002B2CF9AE}" pid="4" name="MSIP_Label_1665d9ee-429a-4d5f-97cc-cfb56e044a6e_Owner">
    <vt:lpwstr>LuvibuduluBL@state.gov</vt:lpwstr>
  </property>
  <property fmtid="{D5CDD505-2E9C-101B-9397-08002B2CF9AE}" pid="5" name="MSIP_Label_1665d9ee-429a-4d5f-97cc-cfb56e044a6e_SetDate">
    <vt:lpwstr>2019-12-12T13:54:30.6927615Z</vt:lpwstr>
  </property>
  <property fmtid="{D5CDD505-2E9C-101B-9397-08002B2CF9AE}" pid="6" name="MSIP_Label_1665d9ee-429a-4d5f-97cc-cfb56e044a6e_Name">
    <vt:lpwstr>Unclassified</vt:lpwstr>
  </property>
  <property fmtid="{D5CDD505-2E9C-101B-9397-08002B2CF9AE}" pid="7" name="MSIP_Label_1665d9ee-429a-4d5f-97cc-cfb56e044a6e_Application">
    <vt:lpwstr>Microsoft Azure Information Protection</vt:lpwstr>
  </property>
  <property fmtid="{D5CDD505-2E9C-101B-9397-08002B2CF9AE}" pid="8" name="MSIP_Label_1665d9ee-429a-4d5f-97cc-cfb56e044a6e_ActionId">
    <vt:lpwstr>43d8511e-c988-425b-b9d9-356a18d20563</vt:lpwstr>
  </property>
  <property fmtid="{D5CDD505-2E9C-101B-9397-08002B2CF9AE}" pid="9" name="MSIP_Label_1665d9ee-429a-4d5f-97cc-cfb56e044a6e_Extended_MSFT_Method">
    <vt:lpwstr>Manual</vt:lpwstr>
  </property>
  <property fmtid="{D5CDD505-2E9C-101B-9397-08002B2CF9AE}" pid="10" name="Sensitivity">
    <vt:lpwstr>Unclassified</vt:lpwstr>
  </property>
</Properties>
</file>